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64" r:id="rId5"/>
    <p:sldId id="259" r:id="rId6"/>
    <p:sldId id="260" r:id="rId7"/>
    <p:sldId id="265" r:id="rId8"/>
    <p:sldId id="261" r:id="rId9"/>
    <p:sldId id="262" r:id="rId10"/>
    <p:sldId id="263" r:id="rId11"/>
    <p:sldId id="266" r:id="rId12"/>
    <p:sldId id="267" r:id="rId13"/>
    <p:sldId id="268" r:id="rId14"/>
    <p:sldId id="270" r:id="rId15"/>
    <p:sldId id="269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51" d="100"/>
          <a:sy n="51" d="100"/>
        </p:scale>
        <p:origin x="1243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1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9278A2A5-4020-4A3C-A0E6-5C21439CAAEF}" type="datetimeFigureOut">
              <a:rPr lang="en-US"/>
              <a:pPr>
                <a:defRPr/>
              </a:pPr>
              <a:t>3/28/2016</a:t>
            </a:fld>
            <a:endParaRPr lang="en-US"/>
          </a:p>
        </p:txBody>
      </p:sp>
      <p:sp>
        <p:nvSpPr>
          <p:cNvPr id="12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4E0243B-A4E2-4029-91EB-59286219107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55926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65100A-C7CB-4354-BBB8-82A84AD5BD44}" type="datetimeFigureOut">
              <a:rPr lang="en-US"/>
              <a:pPr>
                <a:defRPr/>
              </a:pPr>
              <a:t>3/28/2016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9DC8B4-5DCF-41EC-92AF-4318CCBEF9E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46347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Chevron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526E91E-E48E-427F-B038-5B48FB914491}" type="datetimeFigureOut">
              <a:rPr lang="en-US"/>
              <a:pPr>
                <a:defRPr/>
              </a:pPr>
              <a:t>3/28/2016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F4ACD7-4C01-4EBE-B6BE-E758E672BBF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96925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F72C0FD-909E-4307-B8EB-3E207A23BD1D}" type="datetimeFigureOut">
              <a:rPr lang="en-US"/>
              <a:pPr>
                <a:defRPr/>
              </a:pPr>
              <a:t>3/28/2016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4A7DFF-0F37-4EB2-80A7-145359D0F83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67364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D015E6A-D503-4A22-BFBE-B4DD6FCE2FF8}" type="datetimeFigureOut">
              <a:rPr lang="en-US"/>
              <a:pPr>
                <a:defRPr/>
              </a:pPr>
              <a:t>3/28/2016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415639-F9BA-4AC6-B7B1-5D74F8CC0A4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53446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F26BDC5-A921-47C7-8350-367D84BF71B0}" type="datetimeFigureOut">
              <a:rPr lang="en-US"/>
              <a:pPr>
                <a:defRPr/>
              </a:pPr>
              <a:t>3/28/2016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97BBF7-567B-43ED-A8E5-9E19ED96845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04886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3FBAB5-0E67-4161-9949-7FEC83F80C65}" type="datetimeFigureOut">
              <a:rPr lang="en-US"/>
              <a:pPr>
                <a:defRPr/>
              </a:pPr>
              <a:t>3/28/2016</a:t>
            </a:fld>
            <a:endParaRPr lang="en-US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39CCBD-99F4-4F0C-A757-5D133C3218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61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AD06927-6B88-4E12-8277-F8897C4AA2A1}" type="datetimeFigureOut">
              <a:rPr lang="en-US"/>
              <a:pPr>
                <a:defRPr/>
              </a:pPr>
              <a:t>3/28/2016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F53764-4969-47DB-9940-A8240D4B532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29349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Right Triangle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hevron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Chevron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D4D71D20-8C2D-41D0-B863-38B27DB371AE}" type="datetimeFigureOut">
              <a:rPr lang="en-US"/>
              <a:pPr>
                <a:defRPr/>
              </a:pPr>
              <a:t>3/28/2016</a:t>
            </a:fld>
            <a:endParaRPr lang="en-US"/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0D2EE9-03D5-4B26-A842-0BC9D2C4783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69716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7DA7DF-71F3-4EAE-A7B5-8D1EF4E5FBC8}" type="datetimeFigureOut">
              <a:rPr lang="en-US"/>
              <a:pPr>
                <a:defRPr/>
              </a:pPr>
              <a:t>3/28/2016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FF0E94-E250-497C-8C17-7B5D110DAB0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022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3003FA-E2EB-4842-8488-79E6D63713F1}" type="datetimeFigureOut">
              <a:rPr lang="en-US"/>
              <a:pPr>
                <a:defRPr/>
              </a:pPr>
              <a:t>3/28/2016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B176A0-020D-418C-8FD1-A48B9240409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4116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3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5B49E016-0BD6-4557-8DEB-6DFC7AD88154}" type="datetimeFigureOut">
              <a:rPr lang="en-US"/>
              <a:pPr>
                <a:defRPr/>
              </a:pPr>
              <a:t>3/28/2016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Lucida Sans Unicode" panose="020B0602030504020204" pitchFamily="34" charset="0"/>
              </a:defRPr>
            </a:lvl1pPr>
          </a:lstStyle>
          <a:p>
            <a:fld id="{EA8359F8-CE35-4598-924F-5EAB1DA04EA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799" r:id="rId2"/>
    <p:sldLayoutId id="2147483804" r:id="rId3"/>
    <p:sldLayoutId id="2147483805" r:id="rId4"/>
    <p:sldLayoutId id="2147483806" r:id="rId5"/>
    <p:sldLayoutId id="2147483807" r:id="rId6"/>
    <p:sldLayoutId id="2147483800" r:id="rId7"/>
    <p:sldLayoutId id="2147483808" r:id="rId8"/>
    <p:sldLayoutId id="2147483809" r:id="rId9"/>
    <p:sldLayoutId id="2147483801" r:id="rId10"/>
    <p:sldLayoutId id="214748380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anose="05040102010807070707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anose="05020102010507070707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1447800"/>
            <a:ext cx="6172200" cy="189436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Health Education….	</a:t>
            </a:r>
            <a:endParaRPr lang="en-US" dirty="0"/>
          </a:p>
        </p:txBody>
      </p:sp>
      <p:sp>
        <p:nvSpPr>
          <p:cNvPr id="9219" name="Subtitle 2"/>
          <p:cNvSpPr>
            <a:spLocks noGrp="1"/>
          </p:cNvSpPr>
          <p:nvPr>
            <p:ph type="subTitle" idx="1"/>
          </p:nvPr>
        </p:nvSpPr>
        <p:spPr>
          <a:xfrm>
            <a:off x="2209800" y="3352800"/>
            <a:ext cx="6172200" cy="1371600"/>
          </a:xfrm>
        </p:spPr>
        <p:txBody>
          <a:bodyPr/>
          <a:lstStyle/>
          <a:p>
            <a:pPr marR="0" eaLnBrk="1" hangingPunct="1"/>
            <a:r>
              <a:rPr lang="en-US" altLang="en-US" smtClean="0"/>
              <a:t>			What is it?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800" dirty="0" smtClean="0"/>
              <a:t>Health education is the sum of experiences which favorably influence habits, attitudes and knowledge relating to </a:t>
            </a:r>
            <a:r>
              <a:rPr lang="en-US" altLang="en-US" sz="2800" dirty="0" err="1" smtClean="0"/>
              <a:t>indivuidual</a:t>
            </a:r>
            <a:r>
              <a:rPr lang="en-US" altLang="en-US" sz="2800" dirty="0" smtClean="0"/>
              <a:t>, </a:t>
            </a:r>
            <a:r>
              <a:rPr lang="en-US" altLang="en-US" sz="2800" smtClean="0"/>
              <a:t>community </a:t>
            </a:r>
            <a:r>
              <a:rPr lang="en-US" altLang="en-US" sz="2800" smtClean="0"/>
              <a:t>health</a:t>
            </a:r>
            <a:r>
              <a:rPr lang="en-US" altLang="en-US" sz="2800" dirty="0" smtClean="0"/>
              <a:t>.”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1926---	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800" smtClean="0"/>
              <a:t>Community health education, then, is a learning process through which people in a community inform or orient themselves for more intelligent health action, and a community health educator is a person who helps to organize and develop community interests, study, and action toward the solution of health problems…Turner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1951--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APHA developed standards for graduate programs offered in schools other than public health.</a:t>
            </a:r>
          </a:p>
          <a:p>
            <a:pPr eaLnBrk="1" hangingPunct="1"/>
            <a:r>
              <a:rPr lang="en-US" altLang="en-US" smtClean="0"/>
              <a:t>APHA began accrediting schools/programs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0" dirty="0" smtClean="0"/>
              <a:t>Late 1960s</a:t>
            </a:r>
            <a:endParaRPr lang="en-US" b="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800" smtClean="0"/>
              <a:t>Health education is  a process which bridges the gap between health information and health practice.</a:t>
            </a:r>
          </a:p>
          <a:p>
            <a:pPr eaLnBrk="1" hangingPunct="1"/>
            <a:endParaRPr lang="en-US" altLang="en-US" sz="2800" smtClean="0"/>
          </a:p>
          <a:p>
            <a:pPr eaLnBrk="1" hangingPunct="1"/>
            <a:r>
              <a:rPr lang="en-US" altLang="en-US" sz="2800" smtClean="0"/>
              <a:t>A health educator is someone who is involved in helping people develop their lifestyles in health enhancing directions.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1973--	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Health education is the application of behavioral science for improving the processes of health change and problem solving.</a:t>
            </a:r>
          </a:p>
          <a:p>
            <a:pPr eaLnBrk="1" hangingPunct="1"/>
            <a:endParaRPr lang="en-US" altLang="en-US" smtClean="0"/>
          </a:p>
          <a:p>
            <a:pPr eaLnBrk="1" hangingPunct="1"/>
            <a:r>
              <a:rPr lang="en-US" altLang="en-US" smtClean="0"/>
              <a:t>Health educator-any person who engages in a planned approach to the use of health education for individual, organization or social change.</a:t>
            </a:r>
          </a:p>
          <a:p>
            <a:pPr eaLnBrk="1" hangingPunct="1">
              <a:buFont typeface="Wingdings 3" panose="05040102010807070707" pitchFamily="18" charset="2"/>
              <a:buNone/>
            </a:pPr>
            <a:r>
              <a:rPr lang="en-US" altLang="en-US" smtClean="0"/>
              <a:t>					Mico and Ross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1975	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SOPHE standards for UG training programs and began accrediting them.</a:t>
            </a:r>
          </a:p>
          <a:p>
            <a:pPr eaLnBrk="1" hangingPunct="1"/>
            <a:endParaRPr lang="en-US" altLang="en-US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Late 1970s	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Health Education Specialists’ have the sole function of planning, conducting and evaluating health education programs.</a:t>
            </a:r>
          </a:p>
          <a:p>
            <a:pPr eaLnBrk="1" hangingPunct="1"/>
            <a:endParaRPr lang="en-US" altLang="en-US" smtClean="0"/>
          </a:p>
          <a:p>
            <a:pPr eaLnBrk="1" hangingPunct="1"/>
            <a:r>
              <a:rPr lang="en-US" altLang="en-US" smtClean="0"/>
              <a:t>Health Education is a highly sophisticated art and science with a growing body of professionals dedicated to its improvement</a:t>
            </a:r>
          </a:p>
          <a:p>
            <a:pPr eaLnBrk="1" hangingPunct="1"/>
            <a:endParaRPr lang="en-US" altLang="en-US" smtClean="0"/>
          </a:p>
          <a:p>
            <a:pPr eaLnBrk="1" hangingPunct="1"/>
            <a:r>
              <a:rPr lang="en-US" altLang="en-US" smtClean="0"/>
              <a:t>                                    Ross and Mico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1980	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Health education is any designed combination of methods to facilitate voluntary adaptations of behavior conducive to health.</a:t>
            </a:r>
          </a:p>
          <a:p>
            <a:pPr eaLnBrk="1" hangingPunct="1">
              <a:buFont typeface="Wingdings 3" panose="05040102010807070707" pitchFamily="18" charset="2"/>
              <a:buNone/>
            </a:pPr>
            <a:endParaRPr lang="en-US" altLang="en-US" smtClean="0"/>
          </a:p>
          <a:p>
            <a:pPr eaLnBrk="1" hangingPunct="1">
              <a:buFont typeface="Wingdings 3" panose="05040102010807070707" pitchFamily="18" charset="2"/>
              <a:buNone/>
            </a:pPr>
            <a:r>
              <a:rPr lang="en-US" altLang="en-US" smtClean="0"/>
              <a:t>			Green, Krueter, Deeds and Partridge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1980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525963"/>
          </a:xfrm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dirty="0" smtClean="0"/>
              <a:t>Health Education is the process of assisting individuals, acting separately and collectively, to make informed decisions on matters affecting individual, family and community health.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dirty="0" smtClean="0"/>
              <a:t>Based upon scientific foundations, health education is a field of interest, a discipline, a profession.</a:t>
            </a:r>
          </a:p>
          <a:p>
            <a:pPr lvl="5">
              <a:defRPr/>
            </a:pPr>
            <a:r>
              <a:rPr lang="en-US" dirty="0" smtClean="0"/>
              <a:t>Role Delineation Project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1980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525963"/>
          </a:xfrm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en-US" dirty="0" smtClean="0"/>
              <a:t>Roles were verified and guidelines or frameworks were developed for </a:t>
            </a:r>
            <a:r>
              <a:rPr lang="en-US" dirty="0" err="1" smtClean="0"/>
              <a:t>competnecy</a:t>
            </a:r>
            <a:r>
              <a:rPr lang="en-US" dirty="0" smtClean="0"/>
              <a:t>-based curricula were completed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en-US" dirty="0" smtClean="0"/>
          </a:p>
          <a:p>
            <a:pPr lvl="6">
              <a:defRPr/>
            </a:pPr>
            <a:r>
              <a:rPr lang="en-US" sz="2000" dirty="0" smtClean="0"/>
              <a:t>Role Delineation Project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1985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National Commission for Health Education Credentialing, Inc. (NCHEC) was established.</a:t>
            </a:r>
          </a:p>
          <a:p>
            <a:pPr eaLnBrk="1" hangingPunct="1"/>
            <a:endParaRPr lang="en-US" altLang="en-US" smtClean="0"/>
          </a:p>
          <a:p>
            <a:pPr lvl="2" eaLnBrk="1" hangingPunct="1"/>
            <a:r>
              <a:rPr lang="en-US" altLang="en-US" smtClean="0"/>
              <a:t>Nationally based competency exam</a:t>
            </a:r>
          </a:p>
          <a:p>
            <a:pPr lvl="2" eaLnBrk="1" hangingPunct="1"/>
            <a:r>
              <a:rPr lang="en-US" altLang="en-US" smtClean="0"/>
              <a:t>Standards for professional preparation</a:t>
            </a:r>
          </a:p>
          <a:p>
            <a:pPr lvl="2" eaLnBrk="1" hangingPunct="1"/>
            <a:r>
              <a:rPr lang="en-US" altLang="en-US" smtClean="0"/>
              <a:t>Professional development through CE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1988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SOPHE and AAHE develop Graduate Standards in Health Education (MS, PhD)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1992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Healthy People 1990, 2000, 2010…</a:t>
            </a:r>
          </a:p>
          <a:p>
            <a:pPr eaLnBrk="1" hangingPunct="1"/>
            <a:r>
              <a:rPr lang="en-US" altLang="en-US" smtClean="0"/>
              <a:t>Increase in health care costs</a:t>
            </a:r>
          </a:p>
          <a:p>
            <a:pPr eaLnBrk="1" hangingPunct="1"/>
            <a:r>
              <a:rPr lang="en-US" altLang="en-US" smtClean="0"/>
              <a:t>Increase in people without health insurance.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More recent developments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MCHES</a:t>
            </a:r>
          </a:p>
          <a:p>
            <a:pPr eaLnBrk="1" hangingPunct="1"/>
            <a:r>
              <a:rPr lang="en-US" altLang="en-US" smtClean="0"/>
              <a:t>Health Care Reform</a:t>
            </a:r>
          </a:p>
          <a:p>
            <a:pPr eaLnBrk="1" hangingPunct="1"/>
            <a:r>
              <a:rPr lang="en-US" altLang="en-US" smtClean="0"/>
              <a:t>People without internet access</a:t>
            </a:r>
          </a:p>
          <a:p>
            <a:pPr eaLnBrk="1" hangingPunct="1"/>
            <a:r>
              <a:rPr lang="en-US" altLang="en-US" smtClean="0"/>
              <a:t>Others?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Currently	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70</TotalTime>
  <Words>402</Words>
  <Application>Microsoft Office PowerPoint</Application>
  <PresentationFormat>On-screen Show (4:3)</PresentationFormat>
  <Paragraphs>55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Lucida Sans Unicode</vt:lpstr>
      <vt:lpstr>Wingdings 3</vt:lpstr>
      <vt:lpstr>Verdana</vt:lpstr>
      <vt:lpstr>Wingdings 2</vt:lpstr>
      <vt:lpstr>Calibri</vt:lpstr>
      <vt:lpstr>Concourse</vt:lpstr>
      <vt:lpstr>Health Education…. </vt:lpstr>
      <vt:lpstr>1926--- </vt:lpstr>
      <vt:lpstr>1951--</vt:lpstr>
      <vt:lpstr>Late 1960s</vt:lpstr>
      <vt:lpstr>1973-- </vt:lpstr>
      <vt:lpstr>1975 </vt:lpstr>
      <vt:lpstr>Late 1970s </vt:lpstr>
      <vt:lpstr>1980 </vt:lpstr>
      <vt:lpstr>1980</vt:lpstr>
      <vt:lpstr>1980</vt:lpstr>
      <vt:lpstr>1985</vt:lpstr>
      <vt:lpstr>1988</vt:lpstr>
      <vt:lpstr>1992</vt:lpstr>
      <vt:lpstr>More recent developments</vt:lpstr>
      <vt:lpstr>Currently 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Health Education….</dc:title>
  <dc:creator>mickey</dc:creator>
  <cp:lastModifiedBy>mickey jancewski</cp:lastModifiedBy>
  <cp:revision>9</cp:revision>
  <dcterms:created xsi:type="dcterms:W3CDTF">2011-01-18T10:58:23Z</dcterms:created>
  <dcterms:modified xsi:type="dcterms:W3CDTF">2016-03-28T17:23:08Z</dcterms:modified>
</cp:coreProperties>
</file>